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78" r:id="rId7"/>
    <p:sldId id="272" r:id="rId8"/>
    <p:sldId id="267" r:id="rId9"/>
    <p:sldId id="288" r:id="rId10"/>
    <p:sldId id="271" r:id="rId11"/>
    <p:sldId id="287" r:id="rId12"/>
    <p:sldId id="273" r:id="rId13"/>
    <p:sldId id="274" r:id="rId14"/>
    <p:sldId id="275" r:id="rId15"/>
    <p:sldId id="277" r:id="rId16"/>
    <p:sldId id="286" r:id="rId17"/>
    <p:sldId id="276" r:id="rId18"/>
    <p:sldId id="282" r:id="rId19"/>
    <p:sldId id="284" r:id="rId20"/>
    <p:sldId id="260" r:id="rId21"/>
    <p:sldId id="279" r:id="rId22"/>
    <p:sldId id="281" r:id="rId23"/>
    <p:sldId id="270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1395D-D316-4E0D-83E3-E94229A49E93}" v="1" dt="2023-07-10T18:18:58.807"/>
    <p1510:client id="{119E561E-D499-17CD-1034-259846CD8864}" v="75" dt="2023-09-06T12:57:23.570"/>
    <p1510:client id="{A54312E4-8F28-807B-AD35-D76F421D8588}" v="261" dt="2023-09-06T11:08:09.012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9/8/2023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9/8/2023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8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6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3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9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elhunted.wordpress.com/2019/10/06/beaten-resident-evil-2-playstation-1998/" TargetMode="External"/><Relationship Id="rId3" Type="http://schemas.openxmlformats.org/officeDocument/2006/relationships/hyperlink" Target="https://www.retrogamer.net/wp-content/uploads/2012/06/new-sweet-home-616x575.png" TargetMode="External"/><Relationship Id="rId7" Type="http://schemas.openxmlformats.org/officeDocument/2006/relationships/hyperlink" Target="https://www.pxfuel.com/en/desktop-wallpaper-jmeoc" TargetMode="External"/><Relationship Id="rId12" Type="http://schemas.openxmlformats.org/officeDocument/2006/relationships/hyperlink" Target="https://www.giantbomb.com/profile/gamer_152/blog/markers-i-a-deep-dive-into-dead-spaces-ui/249377/" TargetMode="External"/><Relationship Id="rId2" Type="http://schemas.openxmlformats.org/officeDocument/2006/relationships/hyperlink" Target="https://whatifgaming.com/dead-space-remake-to-bring-new-features-including-improved-exploration-and-no-loading-sequenc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gamer.com/dead-space-sci-fi-horror-masterpiece/" TargetMode="External"/><Relationship Id="rId11" Type="http://schemas.openxmlformats.org/officeDocument/2006/relationships/hyperlink" Target="http://rom.happyvalentinesday2020.online/dead-space-twitcher-gif-8b0b.html" TargetMode="External"/><Relationship Id="rId5" Type="http://schemas.openxmlformats.org/officeDocument/2006/relationships/hyperlink" Target="https://www.imdb.com/title/tt0161941/" TargetMode="External"/><Relationship Id="rId10" Type="http://schemas.openxmlformats.org/officeDocument/2006/relationships/hyperlink" Target="https://bit-tech.net/reviews/gaming/pc/dead-space/4/" TargetMode="External"/><Relationship Id="rId4" Type="http://schemas.openxmlformats.org/officeDocument/2006/relationships/hyperlink" Target="https://www.gamesradar.com/silent-hill-2-part-1/" TargetMode="External"/><Relationship Id="rId9" Type="http://schemas.openxmlformats.org/officeDocument/2006/relationships/hyperlink" Target="http://melhorfinal.blogspot.com/2011/03/resident-evil-2-retro-analise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hatifgaming.com/wp-content/uploads/2022/10/Dead-Space-Remake-image.jpg">
            <a:extLst>
              <a:ext uri="{FF2B5EF4-FFF2-40B4-BE49-F238E27FC236}">
                <a16:creationId xmlns:a16="http://schemas.microsoft.com/office/drawing/2014/main" id="{32D63D45-B842-F1E2-5ECB-F744B42FD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" r="26163" b="-40"/>
          <a:stretch/>
        </p:blipFill>
        <p:spPr>
          <a:xfrm>
            <a:off x="3118443" y="0"/>
            <a:ext cx="9070382" cy="68637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A58221-4905-0E19-4E10-BFA8B433EDB6}"/>
              </a:ext>
            </a:extLst>
          </p:cNvPr>
          <p:cNvSpPr/>
          <p:nvPr/>
        </p:nvSpPr>
        <p:spPr>
          <a:xfrm>
            <a:off x="3108699" y="-4278085"/>
            <a:ext cx="15181983" cy="13205518"/>
          </a:xfrm>
          <a:prstGeom prst="rect">
            <a:avLst/>
          </a:prstGeom>
          <a:gradFill flip="none" rotWithShape="1">
            <a:gsLst>
              <a:gs pos="53200">
                <a:srgbClr val="00000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5569" y="3429000"/>
            <a:ext cx="5292925" cy="981075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latin typeface="Century Gothic" panose="020B0502020202020204" pitchFamily="34" charset="0"/>
              </a:rPr>
              <a:t>From Resident Evil 2</a:t>
            </a:r>
            <a:br>
              <a:rPr lang="en-US" sz="28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to Dead Space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29D9F2-D41E-85F1-3652-2CE67D582210}"/>
              </a:ext>
            </a:extLst>
          </p:cNvPr>
          <p:cNvSpPr txBox="1">
            <a:spLocks/>
          </p:cNvSpPr>
          <p:nvPr/>
        </p:nvSpPr>
        <p:spPr>
          <a:xfrm>
            <a:off x="1223203" y="5642151"/>
            <a:ext cx="4115292" cy="9606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IT608 Game Development 1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Kauê Reis de Assis Pereira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9E2045-FDEE-BA32-FE92-14AF337D9045}"/>
              </a:ext>
            </a:extLst>
          </p:cNvPr>
          <p:cNvSpPr txBox="1">
            <a:spLocks/>
          </p:cNvSpPr>
          <p:nvPr/>
        </p:nvSpPr>
        <p:spPr>
          <a:xfrm>
            <a:off x="178183" y="1253586"/>
            <a:ext cx="5160311" cy="10710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latin typeface="Century Gothic" panose="020B0502020202020204" pitchFamily="34" charset="0"/>
              </a:rPr>
              <a:t>The Evolution of	 </a:t>
            </a:r>
          </a:p>
          <a:p>
            <a:pPr algn="r"/>
            <a:r>
              <a:rPr lang="en-US" sz="4000" b="1" i="1" dirty="0">
                <a:latin typeface="Century Gothic" panose="020B0502020202020204" pitchFamily="34" charset="0"/>
              </a:rPr>
              <a:t>Survival Horror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1AABB1-3327-973D-5E6D-2E0544D4F73E}"/>
              </a:ext>
            </a:extLst>
          </p:cNvPr>
          <p:cNvSpPr txBox="1">
            <a:spLocks/>
          </p:cNvSpPr>
          <p:nvPr/>
        </p:nvSpPr>
        <p:spPr>
          <a:xfrm>
            <a:off x="9844187" y="6038850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Dead Space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281355" y="1080203"/>
            <a:ext cx="3862020" cy="245166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Fixed camera angles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Pre-rendered backgrounds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Characters were fully built on 3D polygons</a:t>
            </a:r>
          </a:p>
        </p:txBody>
      </p:sp>
      <p:pic>
        <p:nvPicPr>
          <p:cNvPr id="3" name="Picture 2" descr="A video game of zombies in a room&#10;&#10;Description automatically generated">
            <a:extLst>
              <a:ext uri="{FF2B5EF4-FFF2-40B4-BE49-F238E27FC236}">
                <a16:creationId xmlns:a16="http://schemas.microsoft.com/office/drawing/2014/main" id="{E247E672-5932-EC1A-1949-C71D70E7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3531868"/>
            <a:ext cx="3215642" cy="2411731"/>
          </a:xfrm>
          <a:prstGeom prst="rect">
            <a:avLst/>
          </a:prstGeom>
        </p:spPr>
      </p:pic>
      <p:pic>
        <p:nvPicPr>
          <p:cNvPr id="5" name="Picture 4" descr="A video game of a person in a room with an object&#10;&#10;Description automatically generated">
            <a:extLst>
              <a:ext uri="{FF2B5EF4-FFF2-40B4-BE49-F238E27FC236}">
                <a16:creationId xmlns:a16="http://schemas.microsoft.com/office/drawing/2014/main" id="{BD583F28-571D-37E9-1D0B-6505F25FC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14" y="1080204"/>
            <a:ext cx="7867256" cy="4863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3DB4A-FC93-719C-334C-D055859C48D8}"/>
              </a:ext>
            </a:extLst>
          </p:cNvPr>
          <p:cNvSpPr txBox="1">
            <a:spLocks/>
          </p:cNvSpPr>
          <p:nvPr/>
        </p:nvSpPr>
        <p:spPr>
          <a:xfrm>
            <a:off x="72077" y="76199"/>
            <a:ext cx="2252023" cy="333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Century Gothic" panose="020B0502020202020204" pitchFamily="34" charset="0"/>
              </a:rPr>
              <a:t>Hardware Limitations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159BF-7560-2CE2-E1A9-42BEE21C94D8}"/>
              </a:ext>
            </a:extLst>
          </p:cNvPr>
          <p:cNvSpPr txBox="1">
            <a:spLocks/>
          </p:cNvSpPr>
          <p:nvPr/>
        </p:nvSpPr>
        <p:spPr>
          <a:xfrm>
            <a:off x="9664600" y="6026501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Resident Evil 2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75737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military uniform holding an object&#10;&#10;Description automatically generated">
            <a:extLst>
              <a:ext uri="{FF2B5EF4-FFF2-40B4-BE49-F238E27FC236}">
                <a16:creationId xmlns:a16="http://schemas.microsoft.com/office/drawing/2014/main" id="{9A3CFE6C-0037-9B76-C895-8DF0B14BD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"/>
          <a:stretch/>
        </p:blipFill>
        <p:spPr>
          <a:xfrm>
            <a:off x="0" y="0"/>
            <a:ext cx="1008538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AEA2E0-CDE6-5A9E-7478-88D180C343CA}"/>
              </a:ext>
            </a:extLst>
          </p:cNvPr>
          <p:cNvSpPr/>
          <p:nvPr/>
        </p:nvSpPr>
        <p:spPr>
          <a:xfrm>
            <a:off x="4953000" y="0"/>
            <a:ext cx="51435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7524750" y="1980631"/>
            <a:ext cx="4927756" cy="289673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High quality graphics</a:t>
            </a:r>
          </a:p>
          <a:p>
            <a:r>
              <a:rPr lang="en-US" dirty="0">
                <a:latin typeface="Century Gothic" panose="020B0502020202020204" pitchFamily="34" charset="0"/>
              </a:rPr>
              <a:t>3D real time rendered environment</a:t>
            </a:r>
          </a:p>
          <a:p>
            <a:r>
              <a:rPr lang="en-US" dirty="0">
                <a:latin typeface="Century Gothic" panose="020B0502020202020204" pitchFamily="34" charset="0"/>
              </a:rPr>
              <a:t>Variety of guns</a:t>
            </a:r>
          </a:p>
          <a:p>
            <a:r>
              <a:rPr lang="en-US" dirty="0">
                <a:latin typeface="Century Gothic" panose="020B0502020202020204" pitchFamily="34" charset="0"/>
              </a:rPr>
              <a:t>Variety of enemies</a:t>
            </a:r>
          </a:p>
          <a:p>
            <a:r>
              <a:rPr lang="en-US" dirty="0">
                <a:latin typeface="Century Gothic" panose="020B0502020202020204" pitchFamily="34" charset="0"/>
              </a:rPr>
              <a:t>More intelligent AI</a:t>
            </a:r>
          </a:p>
          <a:p>
            <a:r>
              <a:rPr lang="en-US" dirty="0">
                <a:latin typeface="Century Gothic" panose="020B0502020202020204" pitchFamily="34" charset="0"/>
              </a:rPr>
              <a:t>Advanced game mechanics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159BF-7560-2CE2-E1A9-42BEE21C94D8}"/>
              </a:ext>
            </a:extLst>
          </p:cNvPr>
          <p:cNvSpPr txBox="1">
            <a:spLocks/>
          </p:cNvSpPr>
          <p:nvPr/>
        </p:nvSpPr>
        <p:spPr>
          <a:xfrm>
            <a:off x="5155724" y="6162675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Dead Space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4AF5AE-6708-4C92-C322-2CD5A9498285}"/>
              </a:ext>
            </a:extLst>
          </p:cNvPr>
          <p:cNvSpPr txBox="1">
            <a:spLocks/>
          </p:cNvSpPr>
          <p:nvPr/>
        </p:nvSpPr>
        <p:spPr>
          <a:xfrm>
            <a:off x="9863777" y="76199"/>
            <a:ext cx="2252023" cy="333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Century Gothic" panose="020B0502020202020204" pitchFamily="34" charset="0"/>
              </a:rPr>
              <a:t>Hardware Limitations</a:t>
            </a:r>
          </a:p>
        </p:txBody>
      </p:sp>
    </p:spTree>
    <p:extLst>
      <p:ext uri="{BB962C8B-B14F-4D97-AF65-F5344CB8AC3E}">
        <p14:creationId xmlns:p14="http://schemas.microsoft.com/office/powerpoint/2010/main" val="358759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with a person standing in a hallway with a group of people&#10;&#10;Description automatically generated">
            <a:extLst>
              <a:ext uri="{FF2B5EF4-FFF2-40B4-BE49-F238E27FC236}">
                <a16:creationId xmlns:a16="http://schemas.microsoft.com/office/drawing/2014/main" id="{B4A161DF-41D8-6D47-878B-5ECF3A410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0" y="1653454"/>
            <a:ext cx="7248526" cy="407656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861DCF2-AEC0-A835-8CD2-A31700CD03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49143" y="603822"/>
            <a:ext cx="3090537" cy="524163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Century Gothic" panose="020B0502020202020204" pitchFamily="34" charset="0"/>
              </a:rPr>
              <a:t>Sound Design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B5FD47AD-F3F2-C659-587F-59C5B2A00C1E}"/>
              </a:ext>
            </a:extLst>
          </p:cNvPr>
          <p:cNvSpPr txBox="1">
            <a:spLocks/>
          </p:cNvSpPr>
          <p:nvPr/>
        </p:nvSpPr>
        <p:spPr>
          <a:xfrm>
            <a:off x="7973362" y="2394031"/>
            <a:ext cx="3821373" cy="266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entury Gothic" panose="020B0502020202020204" pitchFamily="34" charset="0"/>
              </a:rPr>
              <a:t>Recycled sound effects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Fixed camera angle influence on sound design</a:t>
            </a:r>
          </a:p>
          <a:p>
            <a:pPr lvl="1"/>
            <a:r>
              <a:rPr lang="en-US" sz="1600" dirty="0">
                <a:latin typeface="Century Gothic" panose="020B0502020202020204" pitchFamily="34" charset="0"/>
              </a:rPr>
              <a:t>Audio cues complement lack of visibility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Poor voice acting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7CC9A-E801-3B71-1DBA-6507CCA2616D}"/>
              </a:ext>
            </a:extLst>
          </p:cNvPr>
          <p:cNvSpPr txBox="1">
            <a:spLocks/>
          </p:cNvSpPr>
          <p:nvPr/>
        </p:nvSpPr>
        <p:spPr>
          <a:xfrm>
            <a:off x="7973362" y="1653454"/>
            <a:ext cx="3821373" cy="52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entury Gothic" panose="020B0502020202020204" pitchFamily="34" charset="0"/>
              </a:rPr>
              <a:t>Resident Evil 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A09D7D-F87A-2122-6B09-B82F3C49EA2C}"/>
              </a:ext>
            </a:extLst>
          </p:cNvPr>
          <p:cNvSpPr txBox="1">
            <a:spLocks/>
          </p:cNvSpPr>
          <p:nvPr/>
        </p:nvSpPr>
        <p:spPr>
          <a:xfrm>
            <a:off x="589160" y="5827987"/>
            <a:ext cx="1816583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Resident Evil 2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18352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6094412" y="1785258"/>
            <a:ext cx="5503217" cy="341219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Original sound effects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3D sound ambience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Randomly modified ambient tracks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Audio cues</a:t>
            </a:r>
          </a:p>
          <a:p>
            <a:pPr lvl="1"/>
            <a:r>
              <a:rPr lang="en-US" sz="1600" dirty="0">
                <a:latin typeface="Century Gothic" panose="020B0502020202020204" pitchFamily="34" charset="0"/>
              </a:rPr>
              <a:t>Each Necromorphs has its own sound</a:t>
            </a:r>
          </a:p>
          <a:p>
            <a:pPr lvl="1"/>
            <a:r>
              <a:rPr lang="en-US" sz="1600" dirty="0">
                <a:latin typeface="Century Gothic" panose="020B0502020202020204" pitchFamily="34" charset="0"/>
              </a:rPr>
              <a:t>Bigger threats have more distinct sound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Enhanced environment sounds</a:t>
            </a:r>
          </a:p>
          <a:p>
            <a:pPr lvl="1"/>
            <a:r>
              <a:rPr lang="en-US" sz="1600" dirty="0">
                <a:latin typeface="Century Gothic" panose="020B0502020202020204" pitchFamily="34" charset="0"/>
              </a:rPr>
              <a:t>Ishimura</a:t>
            </a:r>
          </a:p>
          <a:p>
            <a:pPr lvl="1"/>
            <a:r>
              <a:rPr lang="en-US" sz="1600" dirty="0">
                <a:latin typeface="Century Gothic" panose="020B0502020202020204" pitchFamily="34" charset="0"/>
              </a:rPr>
              <a:t>Zero oxygen environments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861DCF2-AEC0-A835-8CD2-A31700CD03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22047" y="96394"/>
            <a:ext cx="3090537" cy="301832"/>
          </a:xfrm>
        </p:spPr>
        <p:txBody>
          <a:bodyPr>
            <a:noAutofit/>
          </a:bodyPr>
          <a:lstStyle/>
          <a:p>
            <a:pPr algn="r"/>
            <a:r>
              <a:rPr lang="en-US" sz="1600" dirty="0">
                <a:latin typeface="Century Gothic" panose="020B0502020202020204" pitchFamily="34" charset="0"/>
              </a:rPr>
              <a:t>Sound Design</a:t>
            </a:r>
          </a:p>
        </p:txBody>
      </p:sp>
      <p:pic>
        <p:nvPicPr>
          <p:cNvPr id="15" name="Picture 14" descr="A video game screen shot of a monster&#10;&#10;Description automatically generated">
            <a:extLst>
              <a:ext uri="{FF2B5EF4-FFF2-40B4-BE49-F238E27FC236}">
                <a16:creationId xmlns:a16="http://schemas.microsoft.com/office/drawing/2014/main" id="{189E1B46-4DDF-1800-C8FB-BFC74A861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134" y="1785258"/>
            <a:ext cx="2866594" cy="296979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B7D28B0-8745-8418-4F4E-9F6A05CD65AC}"/>
              </a:ext>
            </a:extLst>
          </p:cNvPr>
          <p:cNvSpPr txBox="1">
            <a:spLocks/>
          </p:cNvSpPr>
          <p:nvPr/>
        </p:nvSpPr>
        <p:spPr>
          <a:xfrm>
            <a:off x="2145134" y="5013327"/>
            <a:ext cx="1613293" cy="56390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Dead Space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F3EAA6-8EA6-277A-7A8F-BB4B9B83E170}"/>
              </a:ext>
            </a:extLst>
          </p:cNvPr>
          <p:cNvSpPr txBox="1">
            <a:spLocks/>
          </p:cNvSpPr>
          <p:nvPr/>
        </p:nvSpPr>
        <p:spPr>
          <a:xfrm>
            <a:off x="6094412" y="1135684"/>
            <a:ext cx="2226552" cy="52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entury Gothic" panose="020B0502020202020204" pitchFamily="34" charset="0"/>
              </a:rPr>
              <a:t>Dead Space</a:t>
            </a:r>
          </a:p>
        </p:txBody>
      </p:sp>
    </p:spTree>
    <p:extLst>
      <p:ext uri="{BB962C8B-B14F-4D97-AF65-F5344CB8AC3E}">
        <p14:creationId xmlns:p14="http://schemas.microsoft.com/office/powerpoint/2010/main" val="251644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B5FD47AD-F3F2-C659-587F-59C5B2A00C1E}"/>
              </a:ext>
            </a:extLst>
          </p:cNvPr>
          <p:cNvSpPr txBox="1">
            <a:spLocks/>
          </p:cNvSpPr>
          <p:nvPr/>
        </p:nvSpPr>
        <p:spPr>
          <a:xfrm>
            <a:off x="6756790" y="2865540"/>
            <a:ext cx="4000500" cy="2484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entury Gothic" panose="020B0502020202020204" pitchFamily="34" charset="0"/>
              </a:rPr>
              <a:t>Limited visibility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Tank controls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Resource management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No walking and shooting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Collectibles</a:t>
            </a:r>
          </a:p>
          <a:p>
            <a:pPr lvl="1"/>
            <a:r>
              <a:rPr lang="en-US" sz="1600" dirty="0">
                <a:latin typeface="Century Gothic" panose="020B0502020202020204" pitchFamily="34" charset="0"/>
              </a:rPr>
              <a:t>Puzzle solving</a:t>
            </a:r>
          </a:p>
          <a:p>
            <a:pPr lvl="1"/>
            <a:r>
              <a:rPr lang="en-US" sz="1600" dirty="0">
                <a:latin typeface="Century Gothic" panose="020B0502020202020204" pitchFamily="34" charset="0"/>
              </a:rPr>
              <a:t>Storytelling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2D05DB-E021-8065-7348-BC4547880739}"/>
              </a:ext>
            </a:extLst>
          </p:cNvPr>
          <p:cNvSpPr txBox="1">
            <a:spLocks/>
          </p:cNvSpPr>
          <p:nvPr/>
        </p:nvSpPr>
        <p:spPr>
          <a:xfrm>
            <a:off x="6800495" y="2273176"/>
            <a:ext cx="3821373" cy="524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entury Gothic" panose="020B0502020202020204" pitchFamily="34" charset="0"/>
              </a:rPr>
              <a:t>Resident Evil 2</a:t>
            </a:r>
          </a:p>
        </p:txBody>
      </p:sp>
      <p:pic>
        <p:nvPicPr>
          <p:cNvPr id="9" name="Picture 8" descr="A video game screen shot of a person standing in a narrow alley&#10;&#10;Description automatically generated">
            <a:extLst>
              <a:ext uri="{FF2B5EF4-FFF2-40B4-BE49-F238E27FC236}">
                <a16:creationId xmlns:a16="http://schemas.microsoft.com/office/drawing/2014/main" id="{79B0A97A-6E67-62B4-C014-72C4F575E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12" y="2350047"/>
            <a:ext cx="4000500" cy="30003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CEC9BA-6939-77CF-571E-2794CAFC2913}"/>
              </a:ext>
            </a:extLst>
          </p:cNvPr>
          <p:cNvSpPr txBox="1">
            <a:spLocks/>
          </p:cNvSpPr>
          <p:nvPr/>
        </p:nvSpPr>
        <p:spPr>
          <a:xfrm>
            <a:off x="3151754" y="887093"/>
            <a:ext cx="5885316" cy="620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 panose="020B0502020202020204" pitchFamily="34" charset="0"/>
              </a:rPr>
              <a:t>Gameplay and Mechanics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98D346-6A9C-1E7C-4E43-D18DB1F48181}"/>
              </a:ext>
            </a:extLst>
          </p:cNvPr>
          <p:cNvSpPr txBox="1">
            <a:spLocks/>
          </p:cNvSpPr>
          <p:nvPr/>
        </p:nvSpPr>
        <p:spPr>
          <a:xfrm>
            <a:off x="2004302" y="5406998"/>
            <a:ext cx="1816583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Resident Evil 2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19849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capture&#10;&#10;Description automatically generated">
            <a:extLst>
              <a:ext uri="{FF2B5EF4-FFF2-40B4-BE49-F238E27FC236}">
                <a16:creationId xmlns:a16="http://schemas.microsoft.com/office/drawing/2014/main" id="{3A7D1A8A-A9F6-33B8-68EE-4FBCE661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2" r="2186"/>
          <a:stretch/>
        </p:blipFill>
        <p:spPr>
          <a:xfrm>
            <a:off x="0" y="0"/>
            <a:ext cx="100965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AEA2E0-CDE6-5A9E-7478-88D180C343CA}"/>
              </a:ext>
            </a:extLst>
          </p:cNvPr>
          <p:cNvSpPr/>
          <p:nvPr/>
        </p:nvSpPr>
        <p:spPr>
          <a:xfrm>
            <a:off x="4974770" y="0"/>
            <a:ext cx="5121729" cy="6858000"/>
          </a:xfrm>
          <a:prstGeom prst="rect">
            <a:avLst/>
          </a:prstGeom>
          <a:gradFill flip="none" rotWithShape="1">
            <a:gsLst>
              <a:gs pos="56000">
                <a:srgbClr val="00000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159BF-7560-2CE2-E1A9-42BEE21C94D8}"/>
              </a:ext>
            </a:extLst>
          </p:cNvPr>
          <p:cNvSpPr txBox="1">
            <a:spLocks/>
          </p:cNvSpPr>
          <p:nvPr/>
        </p:nvSpPr>
        <p:spPr>
          <a:xfrm>
            <a:off x="5155724" y="6162675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Dead Space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4AF5AE-6708-4C92-C322-2CD5A9498285}"/>
              </a:ext>
            </a:extLst>
          </p:cNvPr>
          <p:cNvSpPr txBox="1">
            <a:spLocks/>
          </p:cNvSpPr>
          <p:nvPr/>
        </p:nvSpPr>
        <p:spPr>
          <a:xfrm>
            <a:off x="9100456" y="76200"/>
            <a:ext cx="3015345" cy="3265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Century Gothic" panose="020B0502020202020204" pitchFamily="34" charset="0"/>
              </a:rPr>
              <a:t>Gameplay and Mechanics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79D67760-64B5-D052-3439-40AFFCC7F17D}"/>
              </a:ext>
            </a:extLst>
          </p:cNvPr>
          <p:cNvSpPr txBox="1">
            <a:spLocks/>
          </p:cNvSpPr>
          <p:nvPr/>
        </p:nvSpPr>
        <p:spPr>
          <a:xfrm>
            <a:off x="7328170" y="902476"/>
            <a:ext cx="4860655" cy="582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entury Gothic" panose="020B0502020202020204" pitchFamily="34" charset="0"/>
              </a:rPr>
              <a:t>Dismemberment system</a:t>
            </a:r>
          </a:p>
          <a:p>
            <a:r>
              <a:rPr lang="en-US" sz="2000" dirty="0" err="1">
                <a:latin typeface="Century Gothic" panose="020B0502020202020204" pitchFamily="34" charset="0"/>
              </a:rPr>
              <a:t>Necromorphs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</a:p>
          <a:p>
            <a:pPr lvl="1"/>
            <a:r>
              <a:rPr lang="en-US" sz="1600" dirty="0">
                <a:latin typeface="Century Gothic" panose="020B0502020202020204" pitchFamily="34" charset="0"/>
              </a:rPr>
              <a:t>Variety and adaptability</a:t>
            </a:r>
          </a:p>
          <a:p>
            <a:pPr lvl="1"/>
            <a:r>
              <a:rPr lang="en-US" sz="1600" dirty="0">
                <a:latin typeface="Century Gothic" panose="020B0502020202020204" pitchFamily="34" charset="0"/>
              </a:rPr>
              <a:t>Behavior</a:t>
            </a:r>
          </a:p>
          <a:p>
            <a:pPr lvl="2"/>
            <a:r>
              <a:rPr lang="en-US" sz="1400" dirty="0">
                <a:latin typeface="Century Gothic" panose="020B0502020202020204" pitchFamily="34" charset="0"/>
              </a:rPr>
              <a:t>Ambush</a:t>
            </a:r>
          </a:p>
          <a:p>
            <a:pPr lvl="2"/>
            <a:r>
              <a:rPr lang="en-US" sz="1400" dirty="0">
                <a:latin typeface="Century Gothic" panose="020B0502020202020204" pitchFamily="34" charset="0"/>
              </a:rPr>
              <a:t>Play dead</a:t>
            </a:r>
          </a:p>
          <a:p>
            <a:pPr lvl="2"/>
            <a:r>
              <a:rPr lang="en-US" sz="1400" dirty="0">
                <a:latin typeface="Century Gothic" panose="020B0502020202020204" pitchFamily="34" charset="0"/>
              </a:rPr>
              <a:t>Flank</a:t>
            </a:r>
          </a:p>
          <a:p>
            <a:pPr lvl="2"/>
            <a:r>
              <a:rPr lang="en-US" sz="1400" dirty="0">
                <a:latin typeface="Century Gothic" panose="020B0502020202020204" pitchFamily="34" charset="0"/>
              </a:rPr>
              <a:t>Team up strategically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Gun mechanics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Integrated HUD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Resource management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Action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Zero gravity and zero oxygen environments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65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861DCF2-AEC0-A835-8CD2-A31700CD03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18628" y="546715"/>
            <a:ext cx="5351568" cy="524163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Century Gothic" panose="020B0502020202020204" pitchFamily="34" charset="0"/>
              </a:rPr>
              <a:t>Dismemberment system</a:t>
            </a:r>
          </a:p>
        </p:txBody>
      </p:sp>
      <p:pic>
        <p:nvPicPr>
          <p:cNvPr id="3" name="Picture 2" descr="A video game of a video game&#10;&#10;Description automatically generated">
            <a:extLst>
              <a:ext uri="{FF2B5EF4-FFF2-40B4-BE49-F238E27FC236}">
                <a16:creationId xmlns:a16="http://schemas.microsoft.com/office/drawing/2014/main" id="{E99C749A-C95B-BE39-56D8-CB9929CF4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"/>
          <a:stretch/>
        </p:blipFill>
        <p:spPr>
          <a:xfrm>
            <a:off x="1983703" y="1738985"/>
            <a:ext cx="7317405" cy="3955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6B222-FCB7-A948-7A4B-EBE706FD4D15}"/>
              </a:ext>
            </a:extLst>
          </p:cNvPr>
          <p:cNvSpPr txBox="1">
            <a:spLocks/>
          </p:cNvSpPr>
          <p:nvPr/>
        </p:nvSpPr>
        <p:spPr>
          <a:xfrm>
            <a:off x="9100456" y="76200"/>
            <a:ext cx="3015345" cy="3265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Century Gothic" panose="020B0502020202020204" pitchFamily="34" charset="0"/>
              </a:rPr>
              <a:t>Gameplay and Mechanics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2F173D-8EF6-5E6D-1FAD-1D7FC55BD41A}"/>
              </a:ext>
            </a:extLst>
          </p:cNvPr>
          <p:cNvSpPr txBox="1">
            <a:spLocks/>
          </p:cNvSpPr>
          <p:nvPr/>
        </p:nvSpPr>
        <p:spPr>
          <a:xfrm>
            <a:off x="7147810" y="5747376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Dead Space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303020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D51BE27B-962C-4840-F33E-8F3F954BB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E848CA5-94A5-A97A-2DC0-2B511ABC04C1}"/>
              </a:ext>
            </a:extLst>
          </p:cNvPr>
          <p:cNvSpPr txBox="1">
            <a:spLocks/>
          </p:cNvSpPr>
          <p:nvPr/>
        </p:nvSpPr>
        <p:spPr>
          <a:xfrm>
            <a:off x="9945955" y="6293198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Dead Space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375124-9AAC-F88E-8B21-E79779945A53}"/>
              </a:ext>
            </a:extLst>
          </p:cNvPr>
          <p:cNvSpPr txBox="1">
            <a:spLocks/>
          </p:cNvSpPr>
          <p:nvPr/>
        </p:nvSpPr>
        <p:spPr>
          <a:xfrm>
            <a:off x="9100456" y="76200"/>
            <a:ext cx="3015345" cy="3265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Century Gothic" panose="020B0502020202020204" pitchFamily="34" charset="0"/>
              </a:rPr>
              <a:t>Gameplay and Mechanics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8045A9-4F65-21E4-8FB0-C070503F7923}"/>
              </a:ext>
            </a:extLst>
          </p:cNvPr>
          <p:cNvSpPr txBox="1">
            <a:spLocks/>
          </p:cNvSpPr>
          <p:nvPr/>
        </p:nvSpPr>
        <p:spPr>
          <a:xfrm>
            <a:off x="73024" y="76201"/>
            <a:ext cx="3015345" cy="3265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Century Gothic" panose="020B0502020202020204" pitchFamily="34" charset="0"/>
              </a:rPr>
              <a:t>HUD</a:t>
            </a:r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7377-11CB-58B4-4CCB-8594A607C86F}"/>
              </a:ext>
            </a:extLst>
          </p:cNvPr>
          <p:cNvSpPr txBox="1">
            <a:spLocks/>
          </p:cNvSpPr>
          <p:nvPr/>
        </p:nvSpPr>
        <p:spPr>
          <a:xfrm>
            <a:off x="4180114" y="3198256"/>
            <a:ext cx="3608676" cy="755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Century Gothic" panose="020B0502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1063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7377-11CB-58B4-4CCB-8594A607C86F}"/>
              </a:ext>
            </a:extLst>
          </p:cNvPr>
          <p:cNvSpPr txBox="1">
            <a:spLocks/>
          </p:cNvSpPr>
          <p:nvPr/>
        </p:nvSpPr>
        <p:spPr>
          <a:xfrm>
            <a:off x="4180114" y="3198256"/>
            <a:ext cx="3608676" cy="755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Century Gothic" panose="020B0502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426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and person holding guns&#10;&#10;Description automatically generated">
            <a:extLst>
              <a:ext uri="{FF2B5EF4-FFF2-40B4-BE49-F238E27FC236}">
                <a16:creationId xmlns:a16="http://schemas.microsoft.com/office/drawing/2014/main" id="{C29CB6A9-810B-36E8-D9F4-611BC28F2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AEFBE5-FD18-2C01-2EEC-1AFC68A5E89E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50000">
                <a:srgbClr val="000000">
                  <a:alpha val="8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0" scaled="1"/>
          </a:gra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7026688" y="1581894"/>
            <a:ext cx="4419600" cy="432162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Origins of the genre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What is survival horror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Resident Evil 2 vs Dead Space</a:t>
            </a:r>
          </a:p>
          <a:p>
            <a:pPr lvl="1"/>
            <a:r>
              <a:rPr lang="en-US" sz="1400" dirty="0">
                <a:latin typeface="Century Gothic" panose="020B0502020202020204" pitchFamily="34" charset="0"/>
              </a:rPr>
              <a:t>History</a:t>
            </a:r>
          </a:p>
          <a:p>
            <a:pPr lvl="1"/>
            <a:r>
              <a:rPr lang="en-US" sz="1400" dirty="0">
                <a:latin typeface="Century Gothic" panose="020B0502020202020204" pitchFamily="34" charset="0"/>
              </a:rPr>
              <a:t>Hardware limitations</a:t>
            </a:r>
          </a:p>
          <a:p>
            <a:pPr lvl="1"/>
            <a:r>
              <a:rPr lang="en-US" sz="1400" dirty="0">
                <a:latin typeface="Century Gothic" panose="020B0502020202020204" pitchFamily="34" charset="0"/>
              </a:rPr>
              <a:t>Sound design</a:t>
            </a:r>
          </a:p>
          <a:p>
            <a:pPr lvl="1"/>
            <a:r>
              <a:rPr lang="en-US" sz="1400" dirty="0">
                <a:latin typeface="Century Gothic" panose="020B0502020202020204" pitchFamily="34" charset="0"/>
              </a:rPr>
              <a:t>Gameplay and mechanics</a:t>
            </a:r>
            <a:endParaRPr lang="en-US" sz="1800" dirty="0">
              <a:latin typeface="Century Gothic" panose="020B0502020202020204" pitchFamily="34" charset="0"/>
            </a:endParaRPr>
          </a:p>
          <a:p>
            <a:r>
              <a:rPr lang="en-US" sz="1800" dirty="0">
                <a:latin typeface="Century Gothic" panose="020B0502020202020204" pitchFamily="34" charset="0"/>
              </a:rPr>
              <a:t>Conclusion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Questions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References</a:t>
            </a:r>
          </a:p>
          <a:p>
            <a:pPr marL="301752" lvl="1" indent="0">
              <a:buNone/>
            </a:pP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861DCF2-AEC0-A835-8CD2-A31700CD03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6688" y="991452"/>
            <a:ext cx="3821373" cy="434813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Century Gothic" panose="020B0502020202020204" pitchFamily="34" charset="0"/>
              </a:rPr>
              <a:t>Contents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159BF-7560-2CE2-E1A9-42BEE21C94D8}"/>
              </a:ext>
            </a:extLst>
          </p:cNvPr>
          <p:cNvSpPr txBox="1">
            <a:spLocks/>
          </p:cNvSpPr>
          <p:nvPr/>
        </p:nvSpPr>
        <p:spPr>
          <a:xfrm>
            <a:off x="9872762" y="6199637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Resident Evil 2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899F37-9A90-DA97-2C88-897B137F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2AE7D3A-CA16-C7B7-FFC5-71B55BE6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10507661" cy="4867275"/>
          </a:xfrm>
        </p:spPr>
        <p:txBody>
          <a:bodyPr>
            <a:normAutofit/>
          </a:bodyPr>
          <a:lstStyle/>
          <a:p>
            <a:r>
              <a:rPr lang="en-GB" sz="800" dirty="0" err="1">
                <a:latin typeface="Century Gothic" panose="020B0502020202020204" pitchFamily="34" charset="0"/>
              </a:rPr>
              <a:t>WhatIfGaming</a:t>
            </a:r>
            <a:r>
              <a:rPr lang="en-GB" sz="800" dirty="0">
                <a:latin typeface="Century Gothic" panose="020B0502020202020204" pitchFamily="34" charset="0"/>
              </a:rPr>
              <a:t>. (2022, October 14). </a:t>
            </a:r>
            <a:r>
              <a:rPr lang="en-GB" sz="800" i="1" dirty="0">
                <a:latin typeface="Century Gothic" panose="020B0502020202020204" pitchFamily="34" charset="0"/>
              </a:rPr>
              <a:t>Dead Space Remake</a:t>
            </a:r>
            <a:r>
              <a:rPr lang="en-GB" sz="800" dirty="0">
                <a:latin typeface="Century Gothic" panose="020B0502020202020204" pitchFamily="34" charset="0"/>
              </a:rPr>
              <a:t> [Digital image]. In S. Hasan (Ed.) </a:t>
            </a:r>
            <a:r>
              <a:rPr lang="en-GB" sz="800" dirty="0">
                <a:latin typeface="Century Gothic" panose="020B0502020202020204" pitchFamily="34" charset="0"/>
                <a:hlinkClick r:id="rId2"/>
              </a:rPr>
              <a:t>https://whatifgaming.com/dead-space-remake-to-bring-new-features-including-improved-exploration-and-no-loading-sequences/</a:t>
            </a:r>
            <a:endParaRPr lang="en-GB" sz="800" dirty="0">
              <a:latin typeface="Century Gothic" panose="020B0502020202020204" pitchFamily="34" charset="0"/>
            </a:endParaRPr>
          </a:p>
          <a:p>
            <a:r>
              <a:rPr lang="en-GB" sz="800" dirty="0">
                <a:latin typeface="Century Gothic" panose="020B0502020202020204" pitchFamily="34" charset="0"/>
              </a:rPr>
              <a:t>Retro Gamer Team. (2012, June 7). Sweet Home - Retro Gamer [Digital image]. </a:t>
            </a:r>
            <a:r>
              <a:rPr lang="en-GB" sz="800" dirty="0">
                <a:latin typeface="Century Gothic" panose="020B0502020202020204" pitchFamily="34" charset="0"/>
                <a:hlinkClick r:id="rId3"/>
              </a:rPr>
              <a:t>https://www.retrogamer.net/wp-content/uploads/2012/06/new-sweet-home-616x575.png</a:t>
            </a:r>
            <a:endParaRPr lang="en-GB" sz="800" dirty="0">
              <a:latin typeface="Century Gothic" panose="020B0502020202020204" pitchFamily="34" charset="0"/>
            </a:endParaRPr>
          </a:p>
          <a:p>
            <a:r>
              <a:rPr lang="en-GB" sz="800" dirty="0">
                <a:latin typeface="Century Gothic" panose="020B0502020202020204" pitchFamily="34" charset="0"/>
              </a:rPr>
              <a:t>Eurogamer. (2022, October 24). </a:t>
            </a:r>
            <a:r>
              <a:rPr lang="en-GB" sz="800" i="1" dirty="0">
                <a:latin typeface="Century Gothic" panose="020B0502020202020204" pitchFamily="34" charset="0"/>
              </a:rPr>
              <a:t>Silent Hill 2</a:t>
            </a:r>
            <a:r>
              <a:rPr lang="en-GB" sz="800" dirty="0">
                <a:latin typeface="Century Gothic" panose="020B0502020202020204" pitchFamily="34" charset="0"/>
              </a:rPr>
              <a:t> [Digital image]. In E. Nightingale (Ed.) </a:t>
            </a:r>
            <a:r>
              <a:rPr lang="en-GB" sz="800" dirty="0">
                <a:latin typeface="Century Gothic" panose="020B0502020202020204" pitchFamily="34" charset="0"/>
                <a:hlinkClick r:id="rId4"/>
              </a:rPr>
              <a:t>https://www.gamesradar.com/silent-hill-2-part-1/</a:t>
            </a:r>
            <a:endParaRPr lang="en-GB" sz="800" dirty="0">
              <a:latin typeface="Century Gothic" panose="020B0502020202020204" pitchFamily="34" charset="0"/>
            </a:endParaRPr>
          </a:p>
          <a:p>
            <a:r>
              <a:rPr lang="en-GB" sz="800" dirty="0">
                <a:latin typeface="Century Gothic" panose="020B0502020202020204" pitchFamily="34" charset="0"/>
              </a:rPr>
              <a:t>IMDb. (n.d.). </a:t>
            </a:r>
            <a:r>
              <a:rPr lang="en-GB" sz="800" i="1" dirty="0">
                <a:latin typeface="Century Gothic" panose="020B0502020202020204" pitchFamily="34" charset="0"/>
              </a:rPr>
              <a:t>View 'Resident Evil 2' poster</a:t>
            </a:r>
            <a:r>
              <a:rPr lang="en-GB" sz="800" dirty="0">
                <a:latin typeface="Century Gothic" panose="020B0502020202020204" pitchFamily="34" charset="0"/>
              </a:rPr>
              <a:t> [Digital image]. </a:t>
            </a:r>
            <a:r>
              <a:rPr lang="en-GB" sz="800" dirty="0">
                <a:latin typeface="Century Gothic" panose="020B0502020202020204" pitchFamily="34" charset="0"/>
                <a:hlinkClick r:id="rId5"/>
              </a:rPr>
              <a:t>https://www.imdb.com/title/tt0161941/</a:t>
            </a:r>
            <a:endParaRPr lang="en-GB" sz="800" dirty="0">
              <a:latin typeface="Century Gothic" panose="020B0502020202020204" pitchFamily="34" charset="0"/>
            </a:endParaRPr>
          </a:p>
          <a:p>
            <a:r>
              <a:rPr lang="en-GB" sz="800" dirty="0">
                <a:latin typeface="Century Gothic" panose="020B0502020202020204" pitchFamily="34" charset="0"/>
              </a:rPr>
              <a:t>Kelly, A. (2021, November 19). Dead Space [Digital image]. </a:t>
            </a:r>
            <a:r>
              <a:rPr lang="en-GB" sz="800" dirty="0">
                <a:latin typeface="Century Gothic" panose="020B0502020202020204" pitchFamily="34" charset="0"/>
                <a:hlinkClick r:id="rId6"/>
              </a:rPr>
              <a:t>https://www.thegamer.com/dead-space-sci-fi-horror-masterpiece/</a:t>
            </a:r>
            <a:endParaRPr lang="en-GB" sz="800" dirty="0">
              <a:latin typeface="Century Gothic" panose="020B0502020202020204" pitchFamily="34" charset="0"/>
            </a:endParaRPr>
          </a:p>
          <a:p>
            <a:r>
              <a:rPr lang="en-GB" sz="800" dirty="0" err="1">
                <a:latin typeface="Century Gothic" panose="020B0502020202020204" pitchFamily="34" charset="0"/>
              </a:rPr>
              <a:t>Pxfuel</a:t>
            </a:r>
            <a:r>
              <a:rPr lang="en-GB" sz="800" dirty="0">
                <a:latin typeface="Century Gothic" panose="020B0502020202020204" pitchFamily="34" charset="0"/>
              </a:rPr>
              <a:t>. (2021, November 19). PS1, PlayStation 1 HD wallpaper [Digital image]. </a:t>
            </a:r>
            <a:r>
              <a:rPr lang="en-GB" sz="800" dirty="0">
                <a:latin typeface="Century Gothic" panose="020B0502020202020204" pitchFamily="34" charset="0"/>
                <a:hlinkClick r:id="rId7"/>
              </a:rPr>
              <a:t>https://www.pxfuel.com/en/desktop-wallpaper-jmeoc</a:t>
            </a:r>
            <a:endParaRPr lang="en-GB" sz="800" dirty="0">
              <a:latin typeface="Century Gothic" panose="020B0502020202020204" pitchFamily="34" charset="0"/>
            </a:endParaRPr>
          </a:p>
          <a:p>
            <a:r>
              <a:rPr lang="en-GB" sz="800" dirty="0" err="1">
                <a:latin typeface="Century Gothic" panose="020B0502020202020204" pitchFamily="34" charset="0"/>
              </a:rPr>
              <a:t>londoncitynights</a:t>
            </a:r>
            <a:r>
              <a:rPr lang="en-GB" sz="800" dirty="0">
                <a:latin typeface="Century Gothic" panose="020B0502020202020204" pitchFamily="34" charset="0"/>
              </a:rPr>
              <a:t>. (2019, October 6). Resident Evil 2 (PlayStation, 1998) - Pixel Hunted [Digital image]. Pixel Hunted. </a:t>
            </a:r>
            <a:r>
              <a:rPr lang="en-GB" sz="800" dirty="0">
                <a:latin typeface="Century Gothic" panose="020B0502020202020204" pitchFamily="34" charset="0"/>
                <a:hlinkClick r:id="rId8"/>
              </a:rPr>
              <a:t>https://pixelhunted.wordpress.com/2019/10/06/beaten-resident-evil-2-playstation-1998/</a:t>
            </a:r>
            <a:endParaRPr lang="en-GB" sz="800" dirty="0">
              <a:latin typeface="Century Gothic" panose="020B0502020202020204" pitchFamily="34" charset="0"/>
            </a:endParaRPr>
          </a:p>
          <a:p>
            <a:r>
              <a:rPr lang="pt-BR" sz="800" dirty="0">
                <a:latin typeface="Century Gothic" panose="020B0502020202020204" pitchFamily="34" charset="0"/>
              </a:rPr>
              <a:t>Lopes, J. P. S. (2012, April 24). Resident Evil 2 [Digital image]. Melhor Final. </a:t>
            </a:r>
            <a:r>
              <a:rPr lang="pt-BR" sz="800" dirty="0">
                <a:latin typeface="Century Gothic" panose="020B0502020202020204" pitchFamily="34" charset="0"/>
                <a:hlinkClick r:id="rId9"/>
              </a:rPr>
              <a:t>http://melhorfinal.blogspot.com/2011/03/resident-evil-2-retro-analise.html</a:t>
            </a:r>
            <a:endParaRPr lang="pt-BR" sz="800" dirty="0">
              <a:latin typeface="Century Gothic" panose="020B0502020202020204" pitchFamily="34" charset="0"/>
            </a:endParaRPr>
          </a:p>
          <a:p>
            <a:r>
              <a:rPr lang="en-GB" sz="800" dirty="0">
                <a:latin typeface="Century Gothic" panose="020B0502020202020204" pitchFamily="34" charset="0"/>
              </a:rPr>
              <a:t>Martin, J. (2008, October 21). Dead Space Dead Space - Graphics II [Digital image]. </a:t>
            </a:r>
            <a:r>
              <a:rPr lang="en-GB" sz="800" dirty="0">
                <a:latin typeface="Century Gothic" panose="020B0502020202020204" pitchFamily="34" charset="0"/>
                <a:hlinkClick r:id="rId10"/>
              </a:rPr>
              <a:t>https://bit-tech.net/reviews/gaming/pc/dead-space/4/</a:t>
            </a:r>
            <a:endParaRPr lang="en-GB" sz="800" dirty="0">
              <a:latin typeface="Century Gothic" panose="020B0502020202020204" pitchFamily="34" charset="0"/>
            </a:endParaRPr>
          </a:p>
          <a:p>
            <a:r>
              <a:rPr lang="en-GB" sz="800" dirty="0" err="1">
                <a:latin typeface="Century Gothic" panose="020B0502020202020204" pitchFamily="34" charset="0"/>
              </a:rPr>
              <a:t>alisonsutcliffe</a:t>
            </a:r>
            <a:r>
              <a:rPr lang="en-GB" sz="800" dirty="0">
                <a:latin typeface="Century Gothic" panose="020B0502020202020204" pitchFamily="34" charset="0"/>
              </a:rPr>
              <a:t>. (n.d.). Dead Space - Dismemberment [Digital image]. </a:t>
            </a:r>
            <a:r>
              <a:rPr lang="en-GB" sz="800" dirty="0">
                <a:latin typeface="Century Gothic" panose="020B0502020202020204" pitchFamily="34" charset="0"/>
                <a:hlinkClick r:id="rId11"/>
              </a:rPr>
              <a:t>http://rom.happyvalentinesday2020.online/dead-space-twitcher-gif-8b0b.html</a:t>
            </a:r>
            <a:endParaRPr lang="en-GB" sz="800" dirty="0">
              <a:latin typeface="Century Gothic" panose="020B0502020202020204" pitchFamily="34" charset="0"/>
            </a:endParaRPr>
          </a:p>
          <a:p>
            <a:r>
              <a:rPr lang="en-GB" sz="800" dirty="0">
                <a:latin typeface="Century Gothic" panose="020B0502020202020204" pitchFamily="34" charset="0"/>
              </a:rPr>
              <a:t>gamer_152. (2020, October 11). Dead Space [Digital image]. Giant Bomb. </a:t>
            </a:r>
            <a:r>
              <a:rPr lang="en-GB" sz="800" dirty="0">
                <a:latin typeface="Century Gothic" panose="020B0502020202020204" pitchFamily="34" charset="0"/>
                <a:hlinkClick r:id="rId12"/>
              </a:rPr>
              <a:t>https://www.giantbomb.com/profile/gamer_152/blog/markers-i-a-deep-dive-into-dead-spaces-ui/249377/</a:t>
            </a:r>
            <a:endParaRPr lang="en-GB" sz="800" dirty="0">
              <a:latin typeface="Century Gothic" panose="020B0502020202020204" pitchFamily="34" charset="0"/>
            </a:endParaRPr>
          </a:p>
          <a:p>
            <a:r>
              <a:rPr lang="en-GB" sz="800" dirty="0">
                <a:latin typeface="Century Gothic" panose="020B0502020202020204" pitchFamily="34" charset="0"/>
              </a:rPr>
              <a:t>Krieger, J. (2017, December 8). Memorable Mechanics: Dead Space's Dismemberment </a:t>
            </a:r>
            <a:r>
              <a:rPr lang="en-GB" sz="800">
                <a:latin typeface="Century Gothic" panose="020B0502020202020204" pitchFamily="34" charset="0"/>
              </a:rPr>
              <a:t>System [</a:t>
            </a:r>
            <a:r>
              <a:rPr lang="en-GB" sz="800" dirty="0">
                <a:latin typeface="Century Gothic" panose="020B0502020202020204" pitchFamily="34" charset="0"/>
              </a:rPr>
              <a:t>Digital </a:t>
            </a:r>
            <a:r>
              <a:rPr lang="en-GB" sz="800">
                <a:latin typeface="Century Gothic" panose="020B0502020202020204" pitchFamily="34" charset="0"/>
              </a:rPr>
              <a:t>image]. </a:t>
            </a:r>
            <a:r>
              <a:rPr lang="en-GB" sz="800" dirty="0">
                <a:latin typeface="Century Gothic" panose="020B0502020202020204" pitchFamily="34" charset="0"/>
              </a:rPr>
              <a:t>Cultured Vultures. https://culturedvultures.com/memorable-mechanics-dead-spaces-dismemberment-system/</a:t>
            </a:r>
            <a:endParaRPr lang="en-US" sz="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74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deo game screen with a square box with a green grass and two statues&#10;&#10;Description automatically generated with medium confidence">
            <a:extLst>
              <a:ext uri="{FF2B5EF4-FFF2-40B4-BE49-F238E27FC236}">
                <a16:creationId xmlns:a16="http://schemas.microsoft.com/office/drawing/2014/main" id="{CE6A6CCA-B530-C0C0-8D78-D9C83577B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19" y="-249073"/>
            <a:ext cx="7347006" cy="685800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900751" y="3179927"/>
            <a:ext cx="4629191" cy="2896737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By Capcom, 1989</a:t>
            </a:r>
          </a:p>
          <a:p>
            <a:r>
              <a:rPr lang="en-US" dirty="0">
                <a:latin typeface="Century Gothic" panose="020B0502020202020204" pitchFamily="34" charset="0"/>
              </a:rPr>
              <a:t>Based on homonymous film</a:t>
            </a:r>
          </a:p>
          <a:p>
            <a:r>
              <a:rPr lang="en-US" dirty="0">
                <a:latin typeface="Century Gothic" panose="020B0502020202020204" pitchFamily="34" charset="0"/>
              </a:rPr>
              <a:t>Released only in Japan</a:t>
            </a:r>
          </a:p>
          <a:p>
            <a:r>
              <a:rPr lang="en-US" dirty="0">
                <a:latin typeface="Century Gothic" panose="020B0502020202020204" pitchFamily="34" charset="0"/>
              </a:rPr>
              <a:t>Considered the first survival horror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861DCF2-AEC0-A835-8CD2-A31700CD03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0752" y="1146412"/>
            <a:ext cx="3821373" cy="968992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Sweet Home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159BF-7560-2CE2-E1A9-42BEE21C94D8}"/>
              </a:ext>
            </a:extLst>
          </p:cNvPr>
          <p:cNvSpPr txBox="1">
            <a:spLocks/>
          </p:cNvSpPr>
          <p:nvPr/>
        </p:nvSpPr>
        <p:spPr>
          <a:xfrm>
            <a:off x="8634512" y="6219825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Sweet Home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1989</a:t>
            </a:r>
          </a:p>
        </p:txBody>
      </p:sp>
    </p:spTree>
    <p:extLst>
      <p:ext uri="{BB962C8B-B14F-4D97-AF65-F5344CB8AC3E}">
        <p14:creationId xmlns:p14="http://schemas.microsoft.com/office/powerpoint/2010/main" val="14432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F564D65D-93C6-2E5E-DE7C-665062F6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/>
          <a:stretch/>
        </p:blipFill>
        <p:spPr>
          <a:xfrm>
            <a:off x="3110552" y="0"/>
            <a:ext cx="113273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FF78AE-5E38-2229-69C2-46EA03F4F3D1}"/>
              </a:ext>
            </a:extLst>
          </p:cNvPr>
          <p:cNvSpPr/>
          <p:nvPr/>
        </p:nvSpPr>
        <p:spPr>
          <a:xfrm>
            <a:off x="3110552" y="-1388590"/>
            <a:ext cx="12586637" cy="8894290"/>
          </a:xfrm>
          <a:prstGeom prst="rect">
            <a:avLst/>
          </a:prstGeom>
          <a:gradFill flip="none" rotWithShape="1">
            <a:gsLst>
              <a:gs pos="53200">
                <a:srgbClr val="00000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atin typeface="Century Gothic" panose="020B0502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900752" y="3179927"/>
            <a:ext cx="4814248" cy="318277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Subgenre of action-adventure and horror</a:t>
            </a:r>
          </a:p>
          <a:p>
            <a:r>
              <a:rPr lang="en-US" dirty="0">
                <a:latin typeface="Century Gothic" panose="020B0502020202020204" pitchFamily="34" charset="0"/>
              </a:rPr>
              <a:t>Leads players to feel weak and vulnerable</a:t>
            </a:r>
          </a:p>
          <a:p>
            <a:r>
              <a:rPr lang="en-US" dirty="0">
                <a:latin typeface="Century Gothic" panose="020B0502020202020204" pitchFamily="34" charset="0"/>
              </a:rPr>
              <a:t>Popularized by Resident Evil in late 90s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861DCF2-AEC0-A835-8CD2-A31700CD03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0752" y="1146412"/>
            <a:ext cx="3821373" cy="968992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Survival Horror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159BF-7560-2CE2-E1A9-42BEE21C94D8}"/>
              </a:ext>
            </a:extLst>
          </p:cNvPr>
          <p:cNvSpPr txBox="1">
            <a:spLocks/>
          </p:cNvSpPr>
          <p:nvPr/>
        </p:nvSpPr>
        <p:spPr>
          <a:xfrm>
            <a:off x="9844187" y="6038850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Silent Hill 2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2001</a:t>
            </a:r>
          </a:p>
        </p:txBody>
      </p:sp>
    </p:spTree>
    <p:extLst>
      <p:ext uri="{BB962C8B-B14F-4D97-AF65-F5344CB8AC3E}">
        <p14:creationId xmlns:p14="http://schemas.microsoft.com/office/powerpoint/2010/main" val="275679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knife&#10;&#10;Description automatically generated">
            <a:extLst>
              <a:ext uri="{FF2B5EF4-FFF2-40B4-BE49-F238E27FC236}">
                <a16:creationId xmlns:a16="http://schemas.microsoft.com/office/drawing/2014/main" id="{6F84D76D-0F89-9C93-B9DA-6048F1F0D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25" y="0"/>
            <a:ext cx="4572000" cy="685800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D673BA2-4887-62BE-CE34-91342628B223}"/>
              </a:ext>
            </a:extLst>
          </p:cNvPr>
          <p:cNvSpPr txBox="1">
            <a:spLocks/>
          </p:cNvSpPr>
          <p:nvPr/>
        </p:nvSpPr>
        <p:spPr>
          <a:xfrm>
            <a:off x="1519270" y="1915033"/>
            <a:ext cx="4673806" cy="4180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B0678F96-A1E5-6728-638D-8BCD5EDE778A}"/>
              </a:ext>
            </a:extLst>
          </p:cNvPr>
          <p:cNvSpPr txBox="1">
            <a:spLocks/>
          </p:cNvSpPr>
          <p:nvPr/>
        </p:nvSpPr>
        <p:spPr>
          <a:xfrm>
            <a:off x="900751" y="1915033"/>
            <a:ext cx="4966649" cy="4161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Gothic" panose="020B0502020202020204" pitchFamily="34" charset="0"/>
              </a:rPr>
              <a:t>By Capcom, 1998</a:t>
            </a:r>
          </a:p>
          <a:p>
            <a:r>
              <a:rPr lang="en-US" dirty="0">
                <a:latin typeface="Century Gothic" panose="020B0502020202020204" pitchFamily="34" charset="0"/>
              </a:rPr>
              <a:t>Two playable characters, Leon and Claire</a:t>
            </a:r>
          </a:p>
          <a:p>
            <a:r>
              <a:rPr lang="en-US" dirty="0">
                <a:latin typeface="Century Gothic" panose="020B0502020202020204" pitchFamily="34" charset="0"/>
              </a:rPr>
              <a:t>Brought zombies back to the pop culture</a:t>
            </a:r>
          </a:p>
          <a:p>
            <a:r>
              <a:rPr lang="en-US" dirty="0">
                <a:latin typeface="Century Gothic" panose="020B0502020202020204" pitchFamily="34" charset="0"/>
              </a:rPr>
              <a:t>More than 5 million copies sold in first year</a:t>
            </a:r>
          </a:p>
          <a:p>
            <a:r>
              <a:rPr lang="en-US" dirty="0">
                <a:latin typeface="Century Gothic" panose="020B0502020202020204" pitchFamily="34" charset="0"/>
              </a:rPr>
              <a:t>Remake in 2019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23DB43-233B-000E-E197-766E214BF8C7}"/>
              </a:ext>
            </a:extLst>
          </p:cNvPr>
          <p:cNvSpPr txBox="1">
            <a:spLocks/>
          </p:cNvSpPr>
          <p:nvPr/>
        </p:nvSpPr>
        <p:spPr>
          <a:xfrm>
            <a:off x="900752" y="1146412"/>
            <a:ext cx="3821373" cy="5735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Resident Evil 2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9DB1DD-0DAE-6174-AF74-B14BC2484C22}"/>
              </a:ext>
            </a:extLst>
          </p:cNvPr>
          <p:cNvSpPr txBox="1">
            <a:spLocks/>
          </p:cNvSpPr>
          <p:nvPr/>
        </p:nvSpPr>
        <p:spPr>
          <a:xfrm>
            <a:off x="9844187" y="6038850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Resident Evil 2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A2C6CD-7F3E-D3AA-007D-4813C4D96F90}"/>
              </a:ext>
            </a:extLst>
          </p:cNvPr>
          <p:cNvSpPr txBox="1">
            <a:spLocks/>
          </p:cNvSpPr>
          <p:nvPr/>
        </p:nvSpPr>
        <p:spPr>
          <a:xfrm>
            <a:off x="72077" y="76199"/>
            <a:ext cx="2252023" cy="333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Century Gothic" panose="020B0502020202020204" pitchFamily="34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guns and looking at camera&#10;&#10;Description automatically generated">
            <a:extLst>
              <a:ext uri="{FF2B5EF4-FFF2-40B4-BE49-F238E27FC236}">
                <a16:creationId xmlns:a16="http://schemas.microsoft.com/office/drawing/2014/main" id="{64D4B8EA-CC64-FEE0-6F0B-39507DB24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15"/>
          <a:stretch/>
        </p:blipFill>
        <p:spPr>
          <a:xfrm>
            <a:off x="4564095" y="0"/>
            <a:ext cx="7624730" cy="685800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D673BA2-4887-62BE-CE34-91342628B223}"/>
              </a:ext>
            </a:extLst>
          </p:cNvPr>
          <p:cNvSpPr txBox="1">
            <a:spLocks/>
          </p:cNvSpPr>
          <p:nvPr/>
        </p:nvSpPr>
        <p:spPr>
          <a:xfrm>
            <a:off x="1519270" y="1915033"/>
            <a:ext cx="4673806" cy="4180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23DB43-233B-000E-E197-766E214BF8C7}"/>
              </a:ext>
            </a:extLst>
          </p:cNvPr>
          <p:cNvSpPr txBox="1">
            <a:spLocks/>
          </p:cNvSpPr>
          <p:nvPr/>
        </p:nvSpPr>
        <p:spPr>
          <a:xfrm>
            <a:off x="900752" y="1146412"/>
            <a:ext cx="3821373" cy="5735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Resident Evil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0655AC-7D86-9B5D-DD78-6340692BBDAC}"/>
              </a:ext>
            </a:extLst>
          </p:cNvPr>
          <p:cNvSpPr/>
          <p:nvPr/>
        </p:nvSpPr>
        <p:spPr>
          <a:xfrm>
            <a:off x="4564094" y="0"/>
            <a:ext cx="3868977" cy="6858000"/>
          </a:xfrm>
          <a:prstGeom prst="rect">
            <a:avLst/>
          </a:prstGeom>
          <a:gradFill>
            <a:gsLst>
              <a:gs pos="17000">
                <a:srgbClr val="000000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9DB1DD-0DAE-6174-AF74-B14BC2484C22}"/>
              </a:ext>
            </a:extLst>
          </p:cNvPr>
          <p:cNvSpPr txBox="1">
            <a:spLocks/>
          </p:cNvSpPr>
          <p:nvPr/>
        </p:nvSpPr>
        <p:spPr>
          <a:xfrm>
            <a:off x="2460171" y="6183086"/>
            <a:ext cx="3973286" cy="576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Resident Evil: The Final Chapter</a:t>
            </a:r>
          </a:p>
          <a:p>
            <a:pPr algn="r">
              <a:lnSpc>
                <a:spcPct val="100000"/>
              </a:lnSpc>
            </a:pPr>
            <a:r>
              <a:rPr lang="en-US" sz="1200" dirty="0">
                <a:latin typeface="Century Gothic" panose="020B0502020202020204" pitchFamily="34" charset="0"/>
              </a:rPr>
              <a:t>2017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A2C6CD-7F3E-D3AA-007D-4813C4D96F90}"/>
              </a:ext>
            </a:extLst>
          </p:cNvPr>
          <p:cNvSpPr txBox="1">
            <a:spLocks/>
          </p:cNvSpPr>
          <p:nvPr/>
        </p:nvSpPr>
        <p:spPr>
          <a:xfrm>
            <a:off x="72077" y="76199"/>
            <a:ext cx="2252023" cy="333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Century Gothic" panose="020B0502020202020204" pitchFamily="34" charset="0"/>
              </a:rPr>
              <a:t>History</a:t>
            </a: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B0678F96-A1E5-6728-638D-8BCD5EDE778A}"/>
              </a:ext>
            </a:extLst>
          </p:cNvPr>
          <p:cNvSpPr txBox="1">
            <a:spLocks/>
          </p:cNvSpPr>
          <p:nvPr/>
        </p:nvSpPr>
        <p:spPr>
          <a:xfrm>
            <a:off x="900751" y="1915033"/>
            <a:ext cx="4966649" cy="4161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Gothic" panose="020B0502020202020204" pitchFamily="34" charset="0"/>
              </a:rPr>
              <a:t>More than 30 games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142 million units sold</a:t>
            </a:r>
          </a:p>
          <a:p>
            <a:r>
              <a:rPr lang="en-US" dirty="0">
                <a:latin typeface="Century Gothic" panose="020B0502020202020204" pitchFamily="34" charset="0"/>
              </a:rPr>
              <a:t>Films</a:t>
            </a:r>
          </a:p>
          <a:p>
            <a:r>
              <a:rPr lang="en-US" dirty="0">
                <a:latin typeface="Century Gothic" panose="020B0502020202020204" pitchFamily="34" charset="0"/>
              </a:rPr>
              <a:t>TV series</a:t>
            </a:r>
          </a:p>
          <a:p>
            <a:r>
              <a:rPr lang="en-US" dirty="0">
                <a:latin typeface="Century Gothic" panose="020B0502020202020204" pitchFamily="34" charset="0"/>
              </a:rPr>
              <a:t>Comic books</a:t>
            </a:r>
          </a:p>
          <a:p>
            <a:r>
              <a:rPr lang="en-US" dirty="0">
                <a:latin typeface="Century Gothic" panose="020B0502020202020204" pitchFamily="34" charset="0"/>
              </a:rPr>
              <a:t>Action figures</a:t>
            </a:r>
          </a:p>
          <a:p>
            <a:r>
              <a:rPr lang="en-US" dirty="0">
                <a:latin typeface="Century Gothic" panose="020B0502020202020204" pitchFamily="34" charset="0"/>
              </a:rPr>
              <a:t>Amusement park attraction</a:t>
            </a:r>
          </a:p>
        </p:txBody>
      </p:sp>
    </p:spTree>
    <p:extLst>
      <p:ext uri="{BB962C8B-B14F-4D97-AF65-F5344CB8AC3E}">
        <p14:creationId xmlns:p14="http://schemas.microsoft.com/office/powerpoint/2010/main" val="46650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in a room&#10;&#10;Description automatically generated">
            <a:extLst>
              <a:ext uri="{FF2B5EF4-FFF2-40B4-BE49-F238E27FC236}">
                <a16:creationId xmlns:a16="http://schemas.microsoft.com/office/drawing/2014/main" id="{DD9C29EF-4B95-0079-45D2-86742AB4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r="22585"/>
          <a:stretch/>
        </p:blipFill>
        <p:spPr>
          <a:xfrm>
            <a:off x="4921250" y="0"/>
            <a:ext cx="7267575" cy="52971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FF78AE-5E38-2229-69C2-46EA03F4F3D1}"/>
              </a:ext>
            </a:extLst>
          </p:cNvPr>
          <p:cNvSpPr/>
          <p:nvPr/>
        </p:nvSpPr>
        <p:spPr>
          <a:xfrm>
            <a:off x="2697138" y="-3068786"/>
            <a:ext cx="12586637" cy="8894290"/>
          </a:xfrm>
          <a:prstGeom prst="rect">
            <a:avLst/>
          </a:prstGeom>
          <a:gradFill flip="none" rotWithShape="1">
            <a:gsLst>
              <a:gs pos="53200">
                <a:srgbClr val="00000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atin typeface="Century Gothic" panose="020B0502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900751" y="1895707"/>
            <a:ext cx="4897883" cy="4666634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By EA Redwood Shores, 2008</a:t>
            </a:r>
          </a:p>
          <a:p>
            <a:r>
              <a:rPr lang="en-US" dirty="0">
                <a:latin typeface="Century Gothic" panose="020B0502020202020204" pitchFamily="34" charset="0"/>
              </a:rPr>
              <a:t>Heavily influenced by Resident Evil 4</a:t>
            </a:r>
          </a:p>
          <a:p>
            <a:r>
              <a:rPr lang="en-US" dirty="0">
                <a:latin typeface="Century Gothic" panose="020B0502020202020204" pitchFamily="34" charset="0"/>
              </a:rPr>
              <a:t>Set on 2508, on the Ishimura </a:t>
            </a:r>
            <a:r>
              <a:rPr lang="en-GB" dirty="0">
                <a:latin typeface="Century Gothic" panose="020B0502020202020204" pitchFamily="34" charset="0"/>
              </a:rPr>
              <a:t>mining spaceship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Follows</a:t>
            </a:r>
            <a:r>
              <a:rPr lang="en-GB" dirty="0">
                <a:latin typeface="Century Gothic" panose="020B0502020202020204" pitchFamily="34" charset="0"/>
              </a:rPr>
              <a:t> engineer Isaac Clarke as he tries to fix the </a:t>
            </a:r>
            <a:r>
              <a:rPr lang="en-US" dirty="0">
                <a:latin typeface="Century Gothic" panose="020B0502020202020204" pitchFamily="34" charset="0"/>
              </a:rPr>
              <a:t>Ishimura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861DCF2-AEC0-A835-8CD2-A31700CD03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0752" y="1146412"/>
            <a:ext cx="3821373" cy="59317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Dead Space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159BF-7560-2CE2-E1A9-42BEE21C94D8}"/>
              </a:ext>
            </a:extLst>
          </p:cNvPr>
          <p:cNvSpPr txBox="1">
            <a:spLocks/>
          </p:cNvSpPr>
          <p:nvPr/>
        </p:nvSpPr>
        <p:spPr>
          <a:xfrm>
            <a:off x="9844187" y="6038850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Dead Space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09A13E-A918-0567-F387-3DD7255762E3}"/>
              </a:ext>
            </a:extLst>
          </p:cNvPr>
          <p:cNvSpPr txBox="1">
            <a:spLocks/>
          </p:cNvSpPr>
          <p:nvPr/>
        </p:nvSpPr>
        <p:spPr>
          <a:xfrm>
            <a:off x="72077" y="76199"/>
            <a:ext cx="2252023" cy="333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Century Gothic" panose="020B0502020202020204" pitchFamily="34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82762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in a room&#10;&#10;Description automatically generated">
            <a:extLst>
              <a:ext uri="{FF2B5EF4-FFF2-40B4-BE49-F238E27FC236}">
                <a16:creationId xmlns:a16="http://schemas.microsoft.com/office/drawing/2014/main" id="{DD9C29EF-4B95-0079-45D2-86742AB4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r="22585"/>
          <a:stretch/>
        </p:blipFill>
        <p:spPr>
          <a:xfrm>
            <a:off x="4921250" y="0"/>
            <a:ext cx="7267575" cy="52971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FF78AE-5E38-2229-69C2-46EA03F4F3D1}"/>
              </a:ext>
            </a:extLst>
          </p:cNvPr>
          <p:cNvSpPr/>
          <p:nvPr/>
        </p:nvSpPr>
        <p:spPr>
          <a:xfrm>
            <a:off x="2697138" y="-3068786"/>
            <a:ext cx="12586637" cy="8894290"/>
          </a:xfrm>
          <a:prstGeom prst="rect">
            <a:avLst/>
          </a:prstGeom>
          <a:gradFill flip="none" rotWithShape="1">
            <a:gsLst>
              <a:gs pos="53200">
                <a:srgbClr val="00000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latin typeface="Century Gothic" panose="020B0502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900751" y="1895707"/>
            <a:ext cx="4897883" cy="4666634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8 games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2 sequels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4 spin-offs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1 remake</a:t>
            </a:r>
          </a:p>
          <a:p>
            <a:r>
              <a:rPr lang="en-US" dirty="0">
                <a:latin typeface="Century Gothic" panose="020B0502020202020204" pitchFamily="34" charset="0"/>
              </a:rPr>
              <a:t>Comic books</a:t>
            </a:r>
          </a:p>
          <a:p>
            <a:r>
              <a:rPr lang="en-US" dirty="0">
                <a:latin typeface="Century Gothic" panose="020B0502020202020204" pitchFamily="34" charset="0"/>
              </a:rPr>
              <a:t>Novels</a:t>
            </a:r>
          </a:p>
          <a:p>
            <a:r>
              <a:rPr lang="en-US" dirty="0">
                <a:latin typeface="Century Gothic" panose="020B0502020202020204" pitchFamily="34" charset="0"/>
              </a:rPr>
              <a:t>Animated Films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861DCF2-AEC0-A835-8CD2-A31700CD03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0752" y="1146412"/>
            <a:ext cx="3821373" cy="59317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Dead Space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159BF-7560-2CE2-E1A9-42BEE21C94D8}"/>
              </a:ext>
            </a:extLst>
          </p:cNvPr>
          <p:cNvSpPr txBox="1">
            <a:spLocks/>
          </p:cNvSpPr>
          <p:nvPr/>
        </p:nvSpPr>
        <p:spPr>
          <a:xfrm>
            <a:off x="9844187" y="6038850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Dead Space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09A13E-A918-0567-F387-3DD7255762E3}"/>
              </a:ext>
            </a:extLst>
          </p:cNvPr>
          <p:cNvSpPr txBox="1">
            <a:spLocks/>
          </p:cNvSpPr>
          <p:nvPr/>
        </p:nvSpPr>
        <p:spPr>
          <a:xfrm>
            <a:off x="72077" y="76199"/>
            <a:ext cx="2252023" cy="333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Century Gothic" panose="020B0502020202020204" pitchFamily="34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83054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gaming console with a controller&#10;&#10;Description automatically generated">
            <a:extLst>
              <a:ext uri="{FF2B5EF4-FFF2-40B4-BE49-F238E27FC236}">
                <a16:creationId xmlns:a16="http://schemas.microsoft.com/office/drawing/2014/main" id="{CE9FCC10-F5D0-9CEE-53C4-2AFE574C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75" y="1767854"/>
            <a:ext cx="8096250" cy="455295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900750" y="3179927"/>
            <a:ext cx="5695411" cy="2896737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32-bit CPU</a:t>
            </a:r>
          </a:p>
          <a:p>
            <a:r>
              <a:rPr lang="en-US" dirty="0">
                <a:latin typeface="Century Gothic" panose="020B0502020202020204" pitchFamily="34" charset="0"/>
              </a:rPr>
              <a:t>2MB RAM</a:t>
            </a:r>
          </a:p>
          <a:p>
            <a:r>
              <a:rPr lang="en-US" dirty="0">
                <a:latin typeface="Century Gothic" panose="020B0502020202020204" pitchFamily="34" charset="0"/>
              </a:rPr>
              <a:t>1MB VRAM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861DCF2-AEC0-A835-8CD2-A31700CD03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0752" y="1146412"/>
            <a:ext cx="4419600" cy="968992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Hardware Limitations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159BF-7560-2CE2-E1A9-42BEE21C94D8}"/>
              </a:ext>
            </a:extLst>
          </p:cNvPr>
          <p:cNvSpPr txBox="1">
            <a:spLocks/>
          </p:cNvSpPr>
          <p:nvPr/>
        </p:nvSpPr>
        <p:spPr>
          <a:xfrm>
            <a:off x="9844187" y="6038850"/>
            <a:ext cx="2242870" cy="563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Sony PlayStation</a:t>
            </a:r>
          </a:p>
          <a:p>
            <a:pPr algn="r">
              <a:lnSpc>
                <a:spcPct val="100000"/>
              </a:lnSpc>
            </a:pPr>
            <a:r>
              <a:rPr lang="en-US" sz="1400" dirty="0">
                <a:latin typeface="Century Gothic" panose="020B0502020202020204" pitchFamily="34" charset="0"/>
              </a:rPr>
              <a:t>1994</a:t>
            </a:r>
          </a:p>
        </p:txBody>
      </p:sp>
    </p:spTree>
    <p:extLst>
      <p:ext uri="{BB962C8B-B14F-4D97-AF65-F5344CB8AC3E}">
        <p14:creationId xmlns:p14="http://schemas.microsoft.com/office/powerpoint/2010/main" val="331130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Custom" id="{37DB63F3-72C7-4A67-82CB-DE1EC68F0B1F}" vid="{1DDF8815-C24B-4878-AB18-C1C7DB7407AA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2B82EB-80D3-4DDB-9A53-0D22163B57B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5FC92C0-A33F-467F-A65D-AA0CE0BD2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A52FF4-E484-4953-8434-9402E3BE0AB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1629</TotalTime>
  <Words>814</Words>
  <Application>Microsoft Office PowerPoint</Application>
  <PresentationFormat>Custom</PresentationFormat>
  <Paragraphs>164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Consolas</vt:lpstr>
      <vt:lpstr>Corbel</vt:lpstr>
      <vt:lpstr>Custom</vt:lpstr>
      <vt:lpstr>From Resident Evil 2 to Dead Space</vt:lpstr>
      <vt:lpstr>Contents</vt:lpstr>
      <vt:lpstr>Sweet Home</vt:lpstr>
      <vt:lpstr>Survival Horror</vt:lpstr>
      <vt:lpstr>PowerPoint Presentation</vt:lpstr>
      <vt:lpstr>PowerPoint Presentation</vt:lpstr>
      <vt:lpstr>Dead Space</vt:lpstr>
      <vt:lpstr>Dead Space</vt:lpstr>
      <vt:lpstr>Hardware Limitations</vt:lpstr>
      <vt:lpstr>PowerPoint Presentation</vt:lpstr>
      <vt:lpstr>PowerPoint Presentation</vt:lpstr>
      <vt:lpstr>Sound Design</vt:lpstr>
      <vt:lpstr>Sound Design</vt:lpstr>
      <vt:lpstr>PowerPoint Presentation</vt:lpstr>
      <vt:lpstr>PowerPoint Presentation</vt:lpstr>
      <vt:lpstr>Dismemberment system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>Kaue.Reis_De_Assis_Pereira</cp:lastModifiedBy>
  <cp:revision>178</cp:revision>
  <dcterms:created xsi:type="dcterms:W3CDTF">2023-09-06T09:43:26Z</dcterms:created>
  <dcterms:modified xsi:type="dcterms:W3CDTF">2023-09-08T11:54:30Z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